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6" d="100"/>
          <a:sy n="86" d="100"/>
        </p:scale>
        <p:origin x="470"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4/27/2026</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6510393" y="135404"/>
            <a:ext cx="2686796" cy="3663871"/>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9346329" y="3088785"/>
            <a:ext cx="2620652" cy="990113"/>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3379872" y="117948"/>
            <a:ext cx="3050657" cy="2493800"/>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p:cNvSpPr/>
          <p:nvPr/>
        </p:nvSpPr>
        <p:spPr>
          <a:xfrm>
            <a:off x="141504" y="4202151"/>
            <a:ext cx="2821343" cy="2375870"/>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249801" y="32344"/>
            <a:ext cx="2842647" cy="2843839"/>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7" name="Rectangle 16"/>
          <p:cNvSpPr/>
          <p:nvPr/>
        </p:nvSpPr>
        <p:spPr>
          <a:xfrm>
            <a:off x="9346329" y="4422814"/>
            <a:ext cx="2821343" cy="2079497"/>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p:cNvSpPr/>
          <p:nvPr/>
        </p:nvSpPr>
        <p:spPr>
          <a:xfrm>
            <a:off x="6349787" y="4015198"/>
            <a:ext cx="2906850" cy="2371973"/>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3099180" y="3899935"/>
            <a:ext cx="3076011" cy="2781667"/>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03367" y="103366"/>
            <a:ext cx="3218479" cy="3722851"/>
          </a:xfrm>
          <a:prstGeom prst="rect">
            <a:avLst/>
          </a:prstGeom>
          <a:solidFill>
            <a:srgbClr val="99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239657" y="375323"/>
            <a:ext cx="3071877" cy="2308324"/>
          </a:xfrm>
          <a:prstGeom prst="rect">
            <a:avLst/>
          </a:prstGeom>
          <a:solidFill>
            <a:schemeClr val="tx1"/>
          </a:solidFill>
        </p:spPr>
        <p:txBody>
          <a:bodyPr wrap="square" rtlCol="0">
            <a:spAutoFit/>
          </a:bodyPr>
          <a:lstStyle/>
          <a:p>
            <a:r>
              <a:rPr lang="en-GB" u="sng" dirty="0">
                <a:solidFill>
                  <a:schemeClr val="bg1"/>
                </a:solidFill>
              </a:rPr>
              <a:t>English</a:t>
            </a:r>
          </a:p>
          <a:p>
            <a:r>
              <a:rPr lang="en-GB" sz="1050" dirty="0">
                <a:solidFill>
                  <a:schemeClr val="bg1"/>
                </a:solidFill>
              </a:rPr>
              <a:t>In English for the 1</a:t>
            </a:r>
            <a:r>
              <a:rPr lang="en-GB" sz="1050" baseline="30000" dirty="0">
                <a:solidFill>
                  <a:schemeClr val="bg1"/>
                </a:solidFill>
              </a:rPr>
              <a:t>st</a:t>
            </a:r>
            <a:r>
              <a:rPr lang="en-GB" sz="1050" dirty="0">
                <a:solidFill>
                  <a:schemeClr val="bg1"/>
                </a:solidFill>
              </a:rPr>
              <a:t> half term the children will be writing animal stories based on The Little Red hen and That’s not my lion. Then for our topic Where in the world we will be writing about </a:t>
            </a:r>
            <a:r>
              <a:rPr lang="en-GB" sz="1050" dirty="0" err="1">
                <a:solidFill>
                  <a:schemeClr val="bg1"/>
                </a:solidFill>
              </a:rPr>
              <a:t>Handa’s</a:t>
            </a:r>
            <a:r>
              <a:rPr lang="en-GB" sz="1050" dirty="0">
                <a:solidFill>
                  <a:schemeClr val="bg1"/>
                </a:solidFill>
              </a:rPr>
              <a:t> Surprise. In the 2</a:t>
            </a:r>
            <a:r>
              <a:rPr lang="en-GB" sz="1050" baseline="30000" dirty="0">
                <a:solidFill>
                  <a:schemeClr val="bg1"/>
                </a:solidFill>
              </a:rPr>
              <a:t>nd</a:t>
            </a:r>
            <a:r>
              <a:rPr lang="en-GB" sz="1050" dirty="0">
                <a:solidFill>
                  <a:schemeClr val="bg1"/>
                </a:solidFill>
              </a:rPr>
              <a:t> half term we will be focusing on knights and castles and we will be working on the books The Knight Who Wouldn’t Fight and In The Castle. We will then write some poetry about Knights .In phonics year 1 will be working within phase 5 sounds and Reception children will be working within phase 4. Their reading books will match the phonics levels that they are secure in. </a:t>
            </a:r>
          </a:p>
        </p:txBody>
      </p:sp>
      <p:sp>
        <p:nvSpPr>
          <p:cNvPr id="5" name="TextBox 4"/>
          <p:cNvSpPr txBox="1"/>
          <p:nvPr/>
        </p:nvSpPr>
        <p:spPr>
          <a:xfrm>
            <a:off x="3280396" y="4078898"/>
            <a:ext cx="2781722" cy="1777410"/>
          </a:xfrm>
          <a:prstGeom prst="rect">
            <a:avLst/>
          </a:prstGeom>
          <a:solidFill>
            <a:schemeClr val="tx1"/>
          </a:solidFill>
        </p:spPr>
        <p:txBody>
          <a:bodyPr wrap="square" rtlCol="0">
            <a:spAutoFit/>
          </a:bodyPr>
          <a:lstStyle/>
          <a:p>
            <a:r>
              <a:rPr lang="en-GB" u="sng" dirty="0">
                <a:solidFill>
                  <a:schemeClr val="bg1"/>
                </a:solidFill>
              </a:rPr>
              <a:t>DT</a:t>
            </a:r>
          </a:p>
          <a:p>
            <a:r>
              <a:rPr lang="en-GB" sz="1050" dirty="0">
                <a:solidFill>
                  <a:schemeClr val="bg1"/>
                </a:solidFill>
              </a:rPr>
              <a:t>The children will developing their skills in sewing by designing a pouch for a knight, creating a pattern and sewing the pieces together.</a:t>
            </a:r>
          </a:p>
          <a:p>
            <a:r>
              <a:rPr lang="en-GB" u="sng" dirty="0">
                <a:solidFill>
                  <a:schemeClr val="bg1"/>
                </a:solidFill>
              </a:rPr>
              <a:t>ART</a:t>
            </a:r>
          </a:p>
          <a:p>
            <a:r>
              <a:rPr lang="en-GB" sz="1050" dirty="0">
                <a:solidFill>
                  <a:schemeClr val="bg1"/>
                </a:solidFill>
              </a:rPr>
              <a:t>In art we will be focusing on paper sculptures using a variety of skills to manipulate paper.</a:t>
            </a:r>
          </a:p>
          <a:p>
            <a:r>
              <a:rPr lang="en-GB" sz="1050" dirty="0">
                <a:solidFill>
                  <a:schemeClr val="bg1"/>
                </a:solidFill>
              </a:rPr>
              <a:t> </a:t>
            </a:r>
          </a:p>
        </p:txBody>
      </p:sp>
      <p:sp>
        <p:nvSpPr>
          <p:cNvPr id="6" name="TextBox 5"/>
          <p:cNvSpPr txBox="1"/>
          <p:nvPr/>
        </p:nvSpPr>
        <p:spPr>
          <a:xfrm>
            <a:off x="9392970" y="4767295"/>
            <a:ext cx="2675190" cy="1500411"/>
          </a:xfrm>
          <a:prstGeom prst="rect">
            <a:avLst/>
          </a:prstGeom>
          <a:solidFill>
            <a:schemeClr val="tx1"/>
          </a:solidFill>
        </p:spPr>
        <p:txBody>
          <a:bodyPr wrap="square" rtlCol="0">
            <a:spAutoFit/>
          </a:bodyPr>
          <a:lstStyle/>
          <a:p>
            <a:r>
              <a:rPr lang="en-GB" u="sng" dirty="0">
                <a:solidFill>
                  <a:schemeClr val="bg1"/>
                </a:solidFill>
              </a:rPr>
              <a:t>ICT</a:t>
            </a:r>
          </a:p>
          <a:p>
            <a:r>
              <a:rPr lang="en-GB" sz="1050" dirty="0">
                <a:solidFill>
                  <a:schemeClr val="bg1"/>
                </a:solidFill>
              </a:rPr>
              <a:t>Year 1s will be developing our skills in creating music using a computer and programming animations..</a:t>
            </a:r>
          </a:p>
          <a:p>
            <a:r>
              <a:rPr lang="en-GB" sz="1050" dirty="0">
                <a:solidFill>
                  <a:schemeClr val="bg1"/>
                </a:solidFill>
              </a:rPr>
              <a:t>Reception children will have opportunity to create programmes for the </a:t>
            </a:r>
            <a:r>
              <a:rPr lang="en-GB" sz="1050" dirty="0" err="1">
                <a:solidFill>
                  <a:schemeClr val="bg1"/>
                </a:solidFill>
              </a:rPr>
              <a:t>Beebots</a:t>
            </a:r>
            <a:r>
              <a:rPr lang="en-GB" sz="1050" dirty="0">
                <a:solidFill>
                  <a:schemeClr val="bg1"/>
                </a:solidFill>
              </a:rPr>
              <a:t>, to use simple paint programmes and to complete simple games on the computers and I-pads.</a:t>
            </a:r>
          </a:p>
        </p:txBody>
      </p:sp>
      <p:sp>
        <p:nvSpPr>
          <p:cNvPr id="7" name="TextBox 6"/>
          <p:cNvSpPr txBox="1"/>
          <p:nvPr/>
        </p:nvSpPr>
        <p:spPr>
          <a:xfrm>
            <a:off x="3477069" y="291477"/>
            <a:ext cx="2884184" cy="1823576"/>
          </a:xfrm>
          <a:prstGeom prst="rect">
            <a:avLst/>
          </a:prstGeom>
          <a:solidFill>
            <a:schemeClr val="tx1"/>
          </a:solidFill>
        </p:spPr>
        <p:txBody>
          <a:bodyPr wrap="square" rtlCol="0">
            <a:spAutoFit/>
          </a:bodyPr>
          <a:lstStyle/>
          <a:p>
            <a:r>
              <a:rPr lang="en-GB" u="sng" dirty="0">
                <a:solidFill>
                  <a:schemeClr val="bg1"/>
                </a:solidFill>
              </a:rPr>
              <a:t>Maths</a:t>
            </a:r>
          </a:p>
          <a:p>
            <a:r>
              <a:rPr lang="en-GB" sz="1050" dirty="0">
                <a:solidFill>
                  <a:schemeClr val="bg1"/>
                </a:solidFill>
              </a:rPr>
              <a:t>In the Summer term year 1s will be working with Multiplication and Division, Fractions, Place Value within 100, Measurement of Money and Time. Reception children will looking at Twenty and Beyond, How Many More, Manipulation, Composition and Decomposition of Shapes, Sharing and Grouping, </a:t>
            </a:r>
            <a:r>
              <a:rPr lang="en-GB" sz="1050" dirty="0" err="1">
                <a:solidFill>
                  <a:schemeClr val="bg1"/>
                </a:solidFill>
              </a:rPr>
              <a:t>Visualiise</a:t>
            </a:r>
            <a:r>
              <a:rPr lang="en-GB" sz="1050" dirty="0">
                <a:solidFill>
                  <a:schemeClr val="bg1"/>
                </a:solidFill>
              </a:rPr>
              <a:t>, build and Map using patterns and  create maps and Making Connections.</a:t>
            </a:r>
          </a:p>
        </p:txBody>
      </p:sp>
      <p:sp>
        <p:nvSpPr>
          <p:cNvPr id="8" name="TextBox 7"/>
          <p:cNvSpPr txBox="1"/>
          <p:nvPr/>
        </p:nvSpPr>
        <p:spPr>
          <a:xfrm>
            <a:off x="9394677" y="267901"/>
            <a:ext cx="2523957" cy="1015663"/>
          </a:xfrm>
          <a:prstGeom prst="rect">
            <a:avLst/>
          </a:prstGeom>
          <a:solidFill>
            <a:schemeClr val="tx1"/>
          </a:solidFill>
        </p:spPr>
        <p:txBody>
          <a:bodyPr wrap="square" rtlCol="0">
            <a:spAutoFit/>
          </a:bodyPr>
          <a:lstStyle/>
          <a:p>
            <a:r>
              <a:rPr lang="en-GB" u="sng" dirty="0">
                <a:solidFill>
                  <a:schemeClr val="bg1"/>
                </a:solidFill>
              </a:rPr>
              <a:t>Science</a:t>
            </a:r>
          </a:p>
          <a:p>
            <a:r>
              <a:rPr lang="en-GB" sz="1050" dirty="0">
                <a:solidFill>
                  <a:schemeClr val="bg1"/>
                </a:solidFill>
              </a:rPr>
              <a:t>In science this term will be learning all about  Animals including Humans. We will learn about life cycles, basic needs of animals and the need for healthy practices.</a:t>
            </a:r>
          </a:p>
        </p:txBody>
      </p:sp>
      <p:sp>
        <p:nvSpPr>
          <p:cNvPr id="9" name="TextBox 8"/>
          <p:cNvSpPr txBox="1"/>
          <p:nvPr/>
        </p:nvSpPr>
        <p:spPr>
          <a:xfrm>
            <a:off x="9419303" y="3162913"/>
            <a:ext cx="2463844" cy="692497"/>
          </a:xfrm>
          <a:prstGeom prst="rect">
            <a:avLst/>
          </a:prstGeom>
          <a:solidFill>
            <a:schemeClr val="tx1"/>
          </a:solidFill>
        </p:spPr>
        <p:txBody>
          <a:bodyPr wrap="square" rtlCol="0">
            <a:spAutoFit/>
          </a:bodyPr>
          <a:lstStyle/>
          <a:p>
            <a:r>
              <a:rPr lang="en-GB" u="sng" dirty="0">
                <a:solidFill>
                  <a:schemeClr val="bg1"/>
                </a:solidFill>
              </a:rPr>
              <a:t>Music</a:t>
            </a:r>
          </a:p>
          <a:p>
            <a:r>
              <a:rPr lang="en-GB" sz="1050" dirty="0">
                <a:solidFill>
                  <a:schemeClr val="bg1"/>
                </a:solidFill>
              </a:rPr>
              <a:t>In music we will be focusing using our imagination when listening to music.</a:t>
            </a:r>
            <a:endParaRPr lang="en-GB" u="sng" dirty="0">
              <a:solidFill>
                <a:schemeClr val="bg1"/>
              </a:solidFill>
            </a:endParaRPr>
          </a:p>
        </p:txBody>
      </p:sp>
      <p:sp>
        <p:nvSpPr>
          <p:cNvPr id="10" name="TextBox 9"/>
          <p:cNvSpPr txBox="1"/>
          <p:nvPr/>
        </p:nvSpPr>
        <p:spPr>
          <a:xfrm>
            <a:off x="6649633" y="363114"/>
            <a:ext cx="2549848" cy="1338828"/>
          </a:xfrm>
          <a:prstGeom prst="rect">
            <a:avLst/>
          </a:prstGeom>
          <a:solidFill>
            <a:schemeClr val="tx1"/>
          </a:solidFill>
        </p:spPr>
        <p:txBody>
          <a:bodyPr wrap="square" rtlCol="0">
            <a:spAutoFit/>
          </a:bodyPr>
          <a:lstStyle/>
          <a:p>
            <a:r>
              <a:rPr lang="en-GB" u="sng" dirty="0">
                <a:solidFill>
                  <a:schemeClr val="bg1"/>
                </a:solidFill>
              </a:rPr>
              <a:t>History/ Geography</a:t>
            </a:r>
          </a:p>
          <a:p>
            <a:r>
              <a:rPr lang="en-GB" sz="1050" dirty="0">
                <a:solidFill>
                  <a:schemeClr val="bg1"/>
                </a:solidFill>
              </a:rPr>
              <a:t>In History we will focusing on Knights and Castles and learning about THE Battle of Hastings. </a:t>
            </a:r>
          </a:p>
          <a:p>
            <a:r>
              <a:rPr lang="en-GB" sz="1050" dirty="0">
                <a:solidFill>
                  <a:schemeClr val="bg1"/>
                </a:solidFill>
              </a:rPr>
              <a:t>In Geography we will be learning all about the 7 Continents and 5 Oceans, The Desserts, and the North and South Poles.</a:t>
            </a:r>
          </a:p>
        </p:txBody>
      </p:sp>
      <p:sp>
        <p:nvSpPr>
          <p:cNvPr id="11" name="TextBox 10"/>
          <p:cNvSpPr txBox="1"/>
          <p:nvPr/>
        </p:nvSpPr>
        <p:spPr>
          <a:xfrm>
            <a:off x="244186" y="4347105"/>
            <a:ext cx="2615978" cy="854080"/>
          </a:xfrm>
          <a:prstGeom prst="rect">
            <a:avLst/>
          </a:prstGeom>
          <a:solidFill>
            <a:schemeClr val="tx1"/>
          </a:solidFill>
        </p:spPr>
        <p:txBody>
          <a:bodyPr wrap="square" rtlCol="0">
            <a:spAutoFit/>
          </a:bodyPr>
          <a:lstStyle/>
          <a:p>
            <a:r>
              <a:rPr lang="en-GB" u="sng" dirty="0">
                <a:solidFill>
                  <a:schemeClr val="bg1"/>
                </a:solidFill>
              </a:rPr>
              <a:t>RSHE</a:t>
            </a:r>
          </a:p>
          <a:p>
            <a:r>
              <a:rPr lang="en-GB" sz="1050" dirty="0">
                <a:solidFill>
                  <a:schemeClr val="bg1"/>
                </a:solidFill>
              </a:rPr>
              <a:t>In RSHE we are going to be learning all about challenging ourselves, safe relationships and embracing the moment.</a:t>
            </a:r>
          </a:p>
        </p:txBody>
      </p:sp>
      <p:sp>
        <p:nvSpPr>
          <p:cNvPr id="12" name="TextBox 11"/>
          <p:cNvSpPr txBox="1"/>
          <p:nvPr/>
        </p:nvSpPr>
        <p:spPr>
          <a:xfrm>
            <a:off x="6469008" y="4178672"/>
            <a:ext cx="2597469" cy="1015663"/>
          </a:xfrm>
          <a:prstGeom prst="rect">
            <a:avLst/>
          </a:prstGeom>
          <a:solidFill>
            <a:schemeClr val="tx1"/>
          </a:solidFill>
        </p:spPr>
        <p:txBody>
          <a:bodyPr wrap="square" rtlCol="0">
            <a:spAutoFit/>
          </a:bodyPr>
          <a:lstStyle/>
          <a:p>
            <a:r>
              <a:rPr lang="en-GB" u="sng" dirty="0">
                <a:solidFill>
                  <a:schemeClr val="bg1"/>
                </a:solidFill>
              </a:rPr>
              <a:t>PE</a:t>
            </a:r>
          </a:p>
          <a:p>
            <a:r>
              <a:rPr lang="en-GB" sz="1050" dirty="0">
                <a:solidFill>
                  <a:schemeClr val="bg1"/>
                </a:solidFill>
              </a:rPr>
              <a:t>The children will be working on developing their dance skills, Tennis and swimming skills and practice athletics ready for sports day.</a:t>
            </a:r>
          </a:p>
        </p:txBody>
      </p:sp>
      <p:sp>
        <p:nvSpPr>
          <p:cNvPr id="23" name="TextBox 22"/>
          <p:cNvSpPr txBox="1"/>
          <p:nvPr/>
        </p:nvSpPr>
        <p:spPr>
          <a:xfrm>
            <a:off x="229315" y="5462563"/>
            <a:ext cx="2733532" cy="692497"/>
          </a:xfrm>
          <a:prstGeom prst="rect">
            <a:avLst/>
          </a:prstGeom>
          <a:solidFill>
            <a:schemeClr val="tx1"/>
          </a:solidFill>
        </p:spPr>
        <p:txBody>
          <a:bodyPr wrap="square" rtlCol="0">
            <a:spAutoFit/>
          </a:bodyPr>
          <a:lstStyle/>
          <a:p>
            <a:r>
              <a:rPr lang="en-GB" u="sng" dirty="0">
                <a:solidFill>
                  <a:schemeClr val="bg1"/>
                </a:solidFill>
              </a:rPr>
              <a:t>RE</a:t>
            </a:r>
          </a:p>
          <a:p>
            <a:r>
              <a:rPr lang="en-GB" sz="1050" dirty="0">
                <a:solidFill>
                  <a:schemeClr val="bg1"/>
                </a:solidFill>
              </a:rPr>
              <a:t>The children will be learning about what Christians believe about Agape.</a:t>
            </a:r>
          </a:p>
        </p:txBody>
      </p:sp>
      <p:sp>
        <p:nvSpPr>
          <p:cNvPr id="3" name="TextBox 2">
            <a:extLst>
              <a:ext uri="{FF2B5EF4-FFF2-40B4-BE49-F238E27FC236}">
                <a16:creationId xmlns:a16="http://schemas.microsoft.com/office/drawing/2014/main" id="{C1464F36-0B68-4429-890A-3B1EC00956BC}"/>
              </a:ext>
            </a:extLst>
          </p:cNvPr>
          <p:cNvSpPr txBox="1"/>
          <p:nvPr/>
        </p:nvSpPr>
        <p:spPr>
          <a:xfrm>
            <a:off x="3471751" y="2930939"/>
            <a:ext cx="2523957" cy="646331"/>
          </a:xfrm>
          <a:prstGeom prst="rect">
            <a:avLst/>
          </a:prstGeom>
          <a:noFill/>
        </p:spPr>
        <p:txBody>
          <a:bodyPr wrap="square" rtlCol="0">
            <a:spAutoFit/>
          </a:bodyPr>
          <a:lstStyle/>
          <a:p>
            <a:r>
              <a:rPr lang="en-GB" b="1" dirty="0">
                <a:solidFill>
                  <a:srgbClr val="FFFF00"/>
                </a:solidFill>
              </a:rPr>
              <a:t>Cherry Class Summer</a:t>
            </a:r>
          </a:p>
          <a:p>
            <a:r>
              <a:rPr lang="en-GB" b="1" dirty="0">
                <a:solidFill>
                  <a:srgbClr val="FFFF00"/>
                </a:solidFill>
              </a:rPr>
              <a:t> 2026</a:t>
            </a:r>
          </a:p>
        </p:txBody>
      </p:sp>
      <p:pic>
        <p:nvPicPr>
          <p:cNvPr id="1032" name="Picture 8" descr="Cherry - Wikipedia">
            <a:extLst>
              <a:ext uri="{FF2B5EF4-FFF2-40B4-BE49-F238E27FC236}">
                <a16:creationId xmlns:a16="http://schemas.microsoft.com/office/drawing/2014/main" id="{73C5D2FA-20F2-4666-8DB4-7145BEB913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3157" y="2835074"/>
            <a:ext cx="549894" cy="734137"/>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32">
            <a:extLst>
              <a:ext uri="{FF2B5EF4-FFF2-40B4-BE49-F238E27FC236}">
                <a16:creationId xmlns:a16="http://schemas.microsoft.com/office/drawing/2014/main" id="{EEE8F42E-9E1D-453F-8D52-DFC27329E332}"/>
              </a:ext>
            </a:extLst>
          </p:cNvPr>
          <p:cNvPicPr>
            <a:picLocks noChangeAspect="1"/>
          </p:cNvPicPr>
          <p:nvPr/>
        </p:nvPicPr>
        <p:blipFill>
          <a:blip r:embed="rId3"/>
          <a:stretch>
            <a:fillRect/>
          </a:stretch>
        </p:blipFill>
        <p:spPr>
          <a:xfrm>
            <a:off x="4007343" y="5848108"/>
            <a:ext cx="1206420" cy="705756"/>
          </a:xfrm>
          <a:prstGeom prst="rect">
            <a:avLst/>
          </a:prstGeom>
        </p:spPr>
      </p:pic>
      <p:pic>
        <p:nvPicPr>
          <p:cNvPr id="24" name="Picture 23">
            <a:extLst>
              <a:ext uri="{FF2B5EF4-FFF2-40B4-BE49-F238E27FC236}">
                <a16:creationId xmlns:a16="http://schemas.microsoft.com/office/drawing/2014/main" id="{A5C27783-7230-432E-8320-5EB6F6F2CAF3}"/>
              </a:ext>
            </a:extLst>
          </p:cNvPr>
          <p:cNvPicPr>
            <a:picLocks noChangeAspect="1"/>
          </p:cNvPicPr>
          <p:nvPr/>
        </p:nvPicPr>
        <p:blipFill>
          <a:blip r:embed="rId4"/>
          <a:stretch>
            <a:fillRect/>
          </a:stretch>
        </p:blipFill>
        <p:spPr>
          <a:xfrm>
            <a:off x="233950" y="2816275"/>
            <a:ext cx="924319" cy="828147"/>
          </a:xfrm>
          <a:prstGeom prst="rect">
            <a:avLst/>
          </a:prstGeom>
        </p:spPr>
      </p:pic>
      <p:pic>
        <p:nvPicPr>
          <p:cNvPr id="26" name="Picture 25">
            <a:extLst>
              <a:ext uri="{FF2B5EF4-FFF2-40B4-BE49-F238E27FC236}">
                <a16:creationId xmlns:a16="http://schemas.microsoft.com/office/drawing/2014/main" id="{9B8E8687-24C3-4998-B556-2739ED9AA7B6}"/>
              </a:ext>
            </a:extLst>
          </p:cNvPr>
          <p:cNvPicPr>
            <a:picLocks noChangeAspect="1"/>
          </p:cNvPicPr>
          <p:nvPr/>
        </p:nvPicPr>
        <p:blipFill>
          <a:blip r:embed="rId5"/>
          <a:stretch>
            <a:fillRect/>
          </a:stretch>
        </p:blipFill>
        <p:spPr>
          <a:xfrm>
            <a:off x="2020241" y="2677647"/>
            <a:ext cx="1070287" cy="1064654"/>
          </a:xfrm>
          <a:prstGeom prst="rect">
            <a:avLst/>
          </a:prstGeom>
        </p:spPr>
      </p:pic>
      <p:pic>
        <p:nvPicPr>
          <p:cNvPr id="29" name="Picture 28">
            <a:extLst>
              <a:ext uri="{FF2B5EF4-FFF2-40B4-BE49-F238E27FC236}">
                <a16:creationId xmlns:a16="http://schemas.microsoft.com/office/drawing/2014/main" id="{DDCD0F2A-4E2F-4403-90AA-95B4558CFA2C}"/>
              </a:ext>
            </a:extLst>
          </p:cNvPr>
          <p:cNvPicPr>
            <a:picLocks noChangeAspect="1"/>
          </p:cNvPicPr>
          <p:nvPr/>
        </p:nvPicPr>
        <p:blipFill>
          <a:blip r:embed="rId6"/>
          <a:stretch>
            <a:fillRect/>
          </a:stretch>
        </p:blipFill>
        <p:spPr>
          <a:xfrm>
            <a:off x="9781359" y="1301664"/>
            <a:ext cx="1771897" cy="1381318"/>
          </a:xfrm>
          <a:prstGeom prst="rect">
            <a:avLst/>
          </a:prstGeom>
        </p:spPr>
      </p:pic>
      <p:pic>
        <p:nvPicPr>
          <p:cNvPr id="30" name="Picture 29">
            <a:extLst>
              <a:ext uri="{FF2B5EF4-FFF2-40B4-BE49-F238E27FC236}">
                <a16:creationId xmlns:a16="http://schemas.microsoft.com/office/drawing/2014/main" id="{81EC31E1-2342-487F-A843-92560169F0A1}"/>
              </a:ext>
            </a:extLst>
          </p:cNvPr>
          <p:cNvPicPr>
            <a:picLocks noChangeAspect="1"/>
          </p:cNvPicPr>
          <p:nvPr/>
        </p:nvPicPr>
        <p:blipFill>
          <a:blip r:embed="rId7"/>
          <a:stretch>
            <a:fillRect/>
          </a:stretch>
        </p:blipFill>
        <p:spPr>
          <a:xfrm>
            <a:off x="6501495" y="5308251"/>
            <a:ext cx="2657846" cy="918196"/>
          </a:xfrm>
          <a:prstGeom prst="rect">
            <a:avLst/>
          </a:prstGeom>
        </p:spPr>
      </p:pic>
      <p:pic>
        <p:nvPicPr>
          <p:cNvPr id="31" name="Picture 30">
            <a:extLst>
              <a:ext uri="{FF2B5EF4-FFF2-40B4-BE49-F238E27FC236}">
                <a16:creationId xmlns:a16="http://schemas.microsoft.com/office/drawing/2014/main" id="{80CE035F-5943-4AE0-9A1F-8160ACA91762}"/>
              </a:ext>
            </a:extLst>
          </p:cNvPr>
          <p:cNvPicPr>
            <a:picLocks noChangeAspect="1"/>
          </p:cNvPicPr>
          <p:nvPr/>
        </p:nvPicPr>
        <p:blipFill>
          <a:blip r:embed="rId8"/>
          <a:stretch>
            <a:fillRect/>
          </a:stretch>
        </p:blipFill>
        <p:spPr>
          <a:xfrm>
            <a:off x="6994580" y="2027784"/>
            <a:ext cx="1859953" cy="1299726"/>
          </a:xfrm>
          <a:prstGeom prst="rect">
            <a:avLst/>
          </a:prstGeom>
        </p:spPr>
      </p:pic>
    </p:spTree>
    <p:extLst>
      <p:ext uri="{BB962C8B-B14F-4D97-AF65-F5344CB8AC3E}">
        <p14:creationId xmlns:p14="http://schemas.microsoft.com/office/powerpoint/2010/main" val="12121914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docProps/app.xml><?xml version="1.0" encoding="utf-8"?>
<Properties xmlns="http://schemas.openxmlformats.org/officeDocument/2006/extended-properties" xmlns:vt="http://schemas.openxmlformats.org/officeDocument/2006/docPropsVTypes">
  <Template>Celestial</Template>
  <TotalTime>433</TotalTime>
  <Words>433</Words>
  <Application>Microsoft Office PowerPoint</Application>
  <PresentationFormat>Widescreen</PresentationFormat>
  <Paragraphs>28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Celestial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 Hunt</dc:creator>
  <cp:lastModifiedBy>Christine Bates</cp:lastModifiedBy>
  <cp:revision>52</cp:revision>
  <dcterms:created xsi:type="dcterms:W3CDTF">2024-01-30T15:08:28Z</dcterms:created>
  <dcterms:modified xsi:type="dcterms:W3CDTF">2026-04-27T15:12:49Z</dcterms:modified>
</cp:coreProperties>
</file>